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42" Type="http://schemas.openxmlformats.org/officeDocument/2006/relationships/slide" Target="slides/slide37.xml"/><Relationship Id="rId86" Type="http://schemas.openxmlformats.org/officeDocument/2006/relationships/slide" Target="slides/slide81.xml"/><Relationship Id="rId41" Type="http://schemas.openxmlformats.org/officeDocument/2006/relationships/slide" Target="slides/slide36.xml"/><Relationship Id="rId85" Type="http://schemas.openxmlformats.org/officeDocument/2006/relationships/slide" Target="slides/slide80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87" Type="http://schemas.openxmlformats.org/officeDocument/2006/relationships/slide" Target="slides/slide8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2.png>
</file>

<file path=ppt/media/image3.gif>
</file>

<file path=ppt/media/image4.gif>
</file>

<file path=ppt/media/image5.png>
</file>

<file path=ppt/media/image6.png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53e3fd3dd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53e3fd3dd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953e3fd3dd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953e3fd3dd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953e3fd3dd_1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953e3fd3dd_1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1d8d0a668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1d8d0a668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953e3fd3dd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953e3fd3dd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53e3fd3dd_1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53e3fd3dd_1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53e3fd3dd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53e3fd3dd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53e3fd3dd_1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53e3fd3dd_1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953e3fd3dd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953e3fd3dd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953e3fd3dd_1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953e3fd3dd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53e3fd3d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53e3fd3d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953e3fd3dd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953e3fd3dd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953e3fd3dd_1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953e3fd3dd_1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53e3fd3dd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53e3fd3dd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953e3fd3dd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953e3fd3dd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953e3fd3dd_1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953e3fd3dd_1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953e3fd3dd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953e3fd3dd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953e3fd3dd_1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953e3fd3dd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91d8d0a668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91d8d0a668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53e3fd3dd_1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953e3fd3dd_1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91d8d0a668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91d8d0a668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953e3fd3dd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953e3fd3dd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92530b85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92530b85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92530b854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92530b854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53e3fd3dd_1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53e3fd3dd_1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953e3fd3dd_1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953e3fd3dd_1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53e3fd3dd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53e3fd3dd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92530b854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92530b854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92530b854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92530b854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953e3fd3dd_1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953e3fd3dd_1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953e3fd3dd_1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953e3fd3dd_1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92530b854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92530b854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953e3fd3d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953e3fd3d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953e3fd3dd_1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953e3fd3dd_1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953e3fd3dd_1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953e3fd3dd_1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953e3fd3dd_1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953e3fd3dd_1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953e3fd3dd_1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953e3fd3dd_1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953e3fd3dd_1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953e3fd3dd_1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953e3fd3dd_1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953e3fd3dd_1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953e3fd3dd_1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953e3fd3dd_1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953e3fd3dd_1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953e3fd3dd_1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953e3fd3dd_1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953e3fd3dd_1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953e3fd3dd_1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953e3fd3dd_1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91d8d0a668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91d8d0a668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953e3fd3dd_1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953e3fd3dd_1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953e3fd3dd_1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953e3fd3dd_1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953e3fd3dd_1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953e3fd3dd_1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953e3fd3dd_1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953e3fd3dd_1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953e3fd3dd_1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953e3fd3dd_1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953e3fd3dd_1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953e3fd3dd_1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953e3fd3dd_1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953e3fd3dd_1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953e3fd3dd_1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953e3fd3dd_1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953e3fd3dd_1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953e3fd3dd_1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953e3fd3dd_1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953e3fd3dd_1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53e3fd3dd_1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53e3fd3dd_1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953e3fd3dd_1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953e3fd3dd_1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953e3fd3dd_1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953e3fd3dd_1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53e3fd3dd_1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53e3fd3dd_1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953e3fd3dd_1_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953e3fd3dd_1_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953e3fd3dd_1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953e3fd3dd_1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953e3fd3dd_1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953e3fd3dd_1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953e3fd3dd_1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953e3fd3dd_1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953e3fd3dd_1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953e3fd3dd_1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953e3fd3dd_1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953e3fd3dd_1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953e3fd3dd_1_4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953e3fd3dd_1_4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953e3fd3dd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953e3fd3dd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953e3fd3dd_1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953e3fd3dd_1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953e3fd3dd_1_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953e3fd3dd_1_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953e3fd3dd_1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953e3fd3dd_1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953e3fd3dd_1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953e3fd3dd_1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953e3fd3dd_1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953e3fd3dd_1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953e3fd3dd_1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953e3fd3dd_1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953e3fd3dd_1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953e3fd3dd_1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953e3fd3dd_1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953e3fd3dd_1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953e3fd3dd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953e3fd3dd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953e3fd3dd_1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953e3fd3dd_1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53e3fd3dd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53e3fd3dd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953e3fd3dd_1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953e3fd3dd_1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953e3fd3dd_1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953e3fd3dd_1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953e3fd3dd_1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953e3fd3dd_1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953e3fd3dd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953e3fd3dd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8.gif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.gif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.gif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hyperlink" Target="https://cs50.harvard.edu/college/2020/fall/labs/1/" TargetMode="External"/><Relationship Id="rId4" Type="http://schemas.openxmlformats.org/officeDocument/2006/relationships/image" Target="../media/image7.gif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hyperlink" Target="https://man.cs50.io/" TargetMode="External"/><Relationship Id="rId4" Type="http://schemas.openxmlformats.org/officeDocument/2006/relationships/hyperlink" Target="https://man.cs50.io/" TargetMode="Externa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6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hyperlink" Target="https://docs.github.com/en/github/importing-your-projects-to-github/adding-an-existing-project-to-github-using-the-command-lin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Albert’s CS50 Section 1!</a:t>
            </a:r>
            <a:endParaRPr/>
          </a:p>
        </p:txBody>
      </p:sp>
      <p:pic>
        <p:nvPicPr>
          <p:cNvPr descr="Coding GIFs - Get the best GIF on GIPHY"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500" y="2797175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/ Executing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nsolas"/>
              <a:buChar char="●"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/$ ______?______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7" name="Google Shape;117;p22"/>
          <p:cNvSpPr txBox="1"/>
          <p:nvPr/>
        </p:nvSpPr>
        <p:spPr>
          <a:xfrm>
            <a:off x="1579200" y="1798225"/>
            <a:ext cx="5985600" cy="26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world\n");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/ Executing</a:t>
            </a:r>
            <a:endParaRPr/>
          </a:p>
        </p:txBody>
      </p:sp>
      <p:sp>
        <p:nvSpPr>
          <p:cNvPr id="123" name="Google Shape;123;p23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nsolas"/>
              <a:buChar char="●"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/$ 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./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1579200" y="1798225"/>
            <a:ext cx="5985600" cy="26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world\n");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Types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35" name="Google Shape;135;p25"/>
          <p:cNvSpPr/>
          <p:nvPr/>
        </p:nvSpPr>
        <p:spPr>
          <a:xfrm>
            <a:off x="806575" y="1242900"/>
            <a:ext cx="594900" cy="2910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42" name="Google Shape;142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833025" y="1560225"/>
            <a:ext cx="594900" cy="2910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0" name="Google Shape;150;p27"/>
          <p:cNvSpPr/>
          <p:nvPr/>
        </p:nvSpPr>
        <p:spPr>
          <a:xfrm>
            <a:off x="833025" y="1560225"/>
            <a:ext cx="594900" cy="2910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7"/>
          <p:cNvSpPr txBox="1"/>
          <p:nvPr/>
        </p:nvSpPr>
        <p:spPr>
          <a:xfrm>
            <a:off x="1824675" y="1506025"/>
            <a:ext cx="594900" cy="411300"/>
          </a:xfrm>
          <a:prstGeom prst="rect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‘a’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" name="Google Shape;15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58" name="Google Shape;158;p28"/>
          <p:cNvSpPr/>
          <p:nvPr/>
        </p:nvSpPr>
        <p:spPr>
          <a:xfrm>
            <a:off x="793350" y="1862975"/>
            <a:ext cx="925500" cy="6480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4" name="Google Shape;16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65" name="Google Shape;165;p29"/>
          <p:cNvSpPr/>
          <p:nvPr/>
        </p:nvSpPr>
        <p:spPr>
          <a:xfrm>
            <a:off x="793350" y="1862975"/>
            <a:ext cx="925500" cy="6480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 txBox="1"/>
          <p:nvPr/>
        </p:nvSpPr>
        <p:spPr>
          <a:xfrm>
            <a:off x="1930475" y="1836575"/>
            <a:ext cx="4839300" cy="700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int: integer with 32 bits of storage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long: integer with 64 bits of storage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2" name="Google Shape;17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73" name="Google Shape;173;p30"/>
          <p:cNvSpPr/>
          <p:nvPr/>
        </p:nvSpPr>
        <p:spPr>
          <a:xfrm>
            <a:off x="793350" y="1862975"/>
            <a:ext cx="925500" cy="6480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 txBox="1"/>
          <p:nvPr/>
        </p:nvSpPr>
        <p:spPr>
          <a:xfrm>
            <a:off x="1930475" y="1836575"/>
            <a:ext cx="4839300" cy="700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INT_MAX: 2^31 - 1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LONG_MAX: 2^63 - 1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0" name="Google Shape;18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81" name="Google Shape;181;p31"/>
          <p:cNvSpPr/>
          <p:nvPr/>
        </p:nvSpPr>
        <p:spPr>
          <a:xfrm>
            <a:off x="793350" y="1862975"/>
            <a:ext cx="925500" cy="6480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1"/>
          <p:cNvSpPr txBox="1"/>
          <p:nvPr/>
        </p:nvSpPr>
        <p:spPr>
          <a:xfrm>
            <a:off x="1930475" y="1836575"/>
            <a:ext cx="4839300" cy="700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INT_MAX: 2,147,483,647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LONG_MAX: 9,223,372,036,854,775,807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Besides Lecture...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42129" l="0" r="91468" t="11324"/>
          <a:stretch/>
        </p:blipFill>
        <p:spPr>
          <a:xfrm>
            <a:off x="6108501" y="292012"/>
            <a:ext cx="2723802" cy="45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/>
          <p:nvPr/>
        </p:nvSpPr>
        <p:spPr>
          <a:xfrm>
            <a:off x="6346750" y="3702250"/>
            <a:ext cx="753600" cy="2910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41300" y="11260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Section</a:t>
            </a:r>
            <a:endParaRPr sz="28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Tuesdays 3-5pm ET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Reinforce concepts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Lab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8" name="Google Shape;18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89" name="Google Shape;189;p32"/>
          <p:cNvSpPr/>
          <p:nvPr/>
        </p:nvSpPr>
        <p:spPr>
          <a:xfrm>
            <a:off x="793350" y="1862975"/>
            <a:ext cx="925500" cy="6480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2"/>
          <p:cNvSpPr txBox="1"/>
          <p:nvPr/>
        </p:nvSpPr>
        <p:spPr>
          <a:xfrm>
            <a:off x="1930475" y="1836575"/>
            <a:ext cx="4839300" cy="700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INT_MIN: -2,147,483,648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LONG_MIN: -9,223,372,036,854,775,808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6" name="Google Shape;19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97" name="Google Shape;197;p33"/>
          <p:cNvSpPr/>
          <p:nvPr/>
        </p:nvSpPr>
        <p:spPr>
          <a:xfrm>
            <a:off x="793350" y="1862975"/>
            <a:ext cx="925500" cy="6480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3"/>
          <p:cNvSpPr txBox="1"/>
          <p:nvPr/>
        </p:nvSpPr>
        <p:spPr>
          <a:xfrm>
            <a:off x="1930475" y="1836575"/>
            <a:ext cx="4839300" cy="700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INT_MAX: 2,147,483,647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LONG_MAX: 9,223,372,036,854,775,807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9" name="Google Shape;199;p33"/>
          <p:cNvSpPr txBox="1"/>
          <p:nvPr/>
        </p:nvSpPr>
        <p:spPr>
          <a:xfrm>
            <a:off x="1930475" y="2735700"/>
            <a:ext cx="4839300" cy="7008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INT_MIN: -2,147,483,648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LONG_MIN: -9,223,372,036,854,775,808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0" name="Google Shape;200;p33"/>
          <p:cNvSpPr txBox="1"/>
          <p:nvPr/>
        </p:nvSpPr>
        <p:spPr>
          <a:xfrm>
            <a:off x="1930475" y="3634825"/>
            <a:ext cx="4839300" cy="4245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Why the difference by 1?</a:t>
            </a:r>
            <a:endParaRPr b="1"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6" name="Google Shape;20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207" name="Google Shape;207;p34"/>
          <p:cNvSpPr/>
          <p:nvPr/>
        </p:nvSpPr>
        <p:spPr>
          <a:xfrm>
            <a:off x="780125" y="2473950"/>
            <a:ext cx="925500" cy="6480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3" name="Google Shape;21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214" name="Google Shape;214;p35"/>
          <p:cNvSpPr/>
          <p:nvPr/>
        </p:nvSpPr>
        <p:spPr>
          <a:xfrm>
            <a:off x="780125" y="2473950"/>
            <a:ext cx="925500" cy="6480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5"/>
          <p:cNvSpPr txBox="1"/>
          <p:nvPr/>
        </p:nvSpPr>
        <p:spPr>
          <a:xfrm>
            <a:off x="2036275" y="2447550"/>
            <a:ext cx="4839300" cy="7008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ouble: decimal with 64 bits of storage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loat: decimal with 32 bits of storage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1" name="Google Shape;22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222" name="Google Shape;222;p36"/>
          <p:cNvSpPr/>
          <p:nvPr/>
        </p:nvSpPr>
        <p:spPr>
          <a:xfrm>
            <a:off x="793350" y="3121175"/>
            <a:ext cx="925500" cy="304200"/>
          </a:xfrm>
          <a:prstGeom prst="rect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bool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char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int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long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float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double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●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8" name="Google Shape;22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793350" y="3121175"/>
            <a:ext cx="925500" cy="304200"/>
          </a:xfrm>
          <a:prstGeom prst="rect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7"/>
          <p:cNvSpPr txBox="1"/>
          <p:nvPr/>
        </p:nvSpPr>
        <p:spPr>
          <a:xfrm>
            <a:off x="2023050" y="3055475"/>
            <a:ext cx="1163400" cy="435600"/>
          </a:xfrm>
          <a:prstGeom prst="rect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“hello”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</a:t>
            </a:r>
            <a:endParaRPr/>
          </a:p>
        </p:txBody>
      </p:sp>
      <p:sp>
        <p:nvSpPr>
          <p:cNvPr id="241" name="Google Shape;241;p39"/>
          <p:cNvSpPr txBox="1"/>
          <p:nvPr/>
        </p:nvSpPr>
        <p:spPr>
          <a:xfrm>
            <a:off x="698225" y="1386900"/>
            <a:ext cx="3280800" cy="9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x = 50;</a:t>
            </a:r>
            <a:endParaRPr sz="4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42" name="Google Shape;242;p39"/>
          <p:cNvCxnSpPr/>
          <p:nvPr/>
        </p:nvCxnSpPr>
        <p:spPr>
          <a:xfrm>
            <a:off x="3347700" y="2190375"/>
            <a:ext cx="0" cy="793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43" name="Google Shape;243;p39"/>
          <p:cNvCxnSpPr/>
          <p:nvPr/>
        </p:nvCxnSpPr>
        <p:spPr>
          <a:xfrm>
            <a:off x="2037325" y="2190375"/>
            <a:ext cx="0" cy="1386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244" name="Google Shape;244;p39"/>
          <p:cNvCxnSpPr/>
          <p:nvPr/>
        </p:nvCxnSpPr>
        <p:spPr>
          <a:xfrm>
            <a:off x="1195613" y="2190375"/>
            <a:ext cx="0" cy="1932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245" name="Google Shape;245;p39"/>
          <p:cNvSpPr txBox="1"/>
          <p:nvPr/>
        </p:nvSpPr>
        <p:spPr>
          <a:xfrm>
            <a:off x="2807250" y="2984175"/>
            <a:ext cx="1080900" cy="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value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246" name="Google Shape;246;p39"/>
          <p:cNvSpPr txBox="1"/>
          <p:nvPr/>
        </p:nvSpPr>
        <p:spPr>
          <a:xfrm>
            <a:off x="1563850" y="3539000"/>
            <a:ext cx="2635200" cy="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variable name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247" name="Google Shape;247;p39"/>
          <p:cNvSpPr txBox="1"/>
          <p:nvPr/>
        </p:nvSpPr>
        <p:spPr>
          <a:xfrm>
            <a:off x="624113" y="4122375"/>
            <a:ext cx="1143000" cy="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type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258" name="Google Shape;258;p41"/>
          <p:cNvSpPr txBox="1"/>
          <p:nvPr/>
        </p:nvSpPr>
        <p:spPr>
          <a:xfrm>
            <a:off x="698225" y="1386900"/>
            <a:ext cx="7250100" cy="9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printf("hello, world\n");</a:t>
            </a:r>
            <a:endParaRPr sz="4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Besides Lecture...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41300" y="11260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Section</a:t>
            </a:r>
            <a:endParaRPr sz="28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Tuesdays 3-5pm ET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Reinforce concepts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Lab</a:t>
            </a:r>
            <a:endParaRPr sz="24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Tutorials</a:t>
            </a:r>
            <a:endParaRPr sz="28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“Office hours”</a:t>
            </a:r>
            <a:endParaRPr sz="2400">
              <a:solidFill>
                <a:srgbClr val="FFFFFF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</a:pPr>
            <a:r>
              <a:rPr lang="en" sz="2400">
                <a:solidFill>
                  <a:srgbClr val="FFFFFF"/>
                </a:solidFill>
              </a:rPr>
              <a:t>Wednesday - Sunday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42129" l="0" r="91468" t="11324"/>
          <a:stretch/>
        </p:blipFill>
        <p:spPr>
          <a:xfrm>
            <a:off x="6108501" y="292012"/>
            <a:ext cx="2723802" cy="455947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6346750" y="4464250"/>
            <a:ext cx="753600" cy="2910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264" name="Google Shape;264;p42"/>
          <p:cNvSpPr txBox="1"/>
          <p:nvPr/>
        </p:nvSpPr>
        <p:spPr>
          <a:xfrm>
            <a:off x="698225" y="1386900"/>
            <a:ext cx="8037000" cy="9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printf("hello, %s\n", name);</a:t>
            </a:r>
            <a:endParaRPr sz="4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270" name="Google Shape;270;p43"/>
          <p:cNvSpPr txBox="1"/>
          <p:nvPr/>
        </p:nvSpPr>
        <p:spPr>
          <a:xfrm>
            <a:off x="698225" y="1178300"/>
            <a:ext cx="7250100" cy="3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square(int x)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x * x;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276" name="Google Shape;276;p44"/>
          <p:cNvSpPr txBox="1"/>
          <p:nvPr/>
        </p:nvSpPr>
        <p:spPr>
          <a:xfrm>
            <a:off x="3107250" y="949875"/>
            <a:ext cx="5614800" cy="29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void meow(int n);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meow(3);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Meow some number of times</a:t>
            </a:r>
            <a:endParaRPr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void meow(int n)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for (int i = 0; i &lt; n; i++)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printf("meow\n");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282" name="Google Shape;282;p45"/>
          <p:cNvSpPr txBox="1"/>
          <p:nvPr/>
        </p:nvSpPr>
        <p:spPr>
          <a:xfrm>
            <a:off x="3107250" y="949875"/>
            <a:ext cx="5614800" cy="29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void meow(int n);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meow(3);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Meow some number of times</a:t>
            </a:r>
            <a:endParaRPr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void meow(int n)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for (int i = 0; i &lt; n; i++)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printf("meow\n");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288" name="Google Shape;288;p46"/>
          <p:cNvSpPr txBox="1"/>
          <p:nvPr/>
        </p:nvSpPr>
        <p:spPr>
          <a:xfrm>
            <a:off x="3107250" y="949875"/>
            <a:ext cx="5614800" cy="29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void meow(int n);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meow(3);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Meow some number of times</a:t>
            </a:r>
            <a:endParaRPr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void meow(int n)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for (int i = 0; i &lt; n; i++)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{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    printf("meow\n");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Conditions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Conditions</a:t>
            </a:r>
            <a:endParaRPr/>
          </a:p>
        </p:txBody>
      </p:sp>
      <p:sp>
        <p:nvSpPr>
          <p:cNvPr id="299" name="Google Shape;299;p48"/>
          <p:cNvSpPr txBox="1"/>
          <p:nvPr/>
        </p:nvSpPr>
        <p:spPr>
          <a:xfrm>
            <a:off x="698225" y="1178300"/>
            <a:ext cx="7250100" cy="3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(x &gt; 0)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printf("x is positive\n");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 if (x &lt; 0)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printf("x is negative\n");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printf("x is 0\n");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Conditions Practice</a:t>
            </a:r>
            <a:endParaRPr/>
          </a:p>
        </p:txBody>
      </p:sp>
      <p:sp>
        <p:nvSpPr>
          <p:cNvPr id="305" name="Google Shape;305;p49"/>
          <p:cNvSpPr txBox="1"/>
          <p:nvPr/>
        </p:nvSpPr>
        <p:spPr>
          <a:xfrm>
            <a:off x="698225" y="1178300"/>
            <a:ext cx="7250100" cy="3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Which of the following correctly outputs a student’s grade? (&gt;=80: O, 60-79: S, &lt;60: U)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06" name="Google Shape;306;p49"/>
          <p:cNvSpPr txBox="1"/>
          <p:nvPr/>
        </p:nvSpPr>
        <p:spPr>
          <a:xfrm>
            <a:off x="780125" y="2142025"/>
            <a:ext cx="73410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49"/>
          <p:cNvSpPr txBox="1"/>
          <p:nvPr/>
        </p:nvSpPr>
        <p:spPr>
          <a:xfrm>
            <a:off x="833000" y="2142025"/>
            <a:ext cx="22743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&gt;= 80)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printf("O");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 if (grade &gt;=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printf("S");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printf("U");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8" name="Google Shape;308;p49"/>
          <p:cNvSpPr txBox="1"/>
          <p:nvPr/>
        </p:nvSpPr>
        <p:spPr>
          <a:xfrm>
            <a:off x="3654350" y="2142025"/>
            <a:ext cx="21327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&gt;= 80)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printf("O");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&gt;=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printf("S");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&lt;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printf("U");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9" name="Google Shape;309;p49"/>
          <p:cNvSpPr txBox="1"/>
          <p:nvPr/>
        </p:nvSpPr>
        <p:spPr>
          <a:xfrm>
            <a:off x="6334100" y="2142025"/>
            <a:ext cx="22743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&lt;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printf("U");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 if (grade &gt;=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printf("S");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printf("O");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Conditions Practice</a:t>
            </a:r>
            <a:endParaRPr/>
          </a:p>
        </p:txBody>
      </p:sp>
      <p:sp>
        <p:nvSpPr>
          <p:cNvPr id="315" name="Google Shape;315;p50"/>
          <p:cNvSpPr txBox="1"/>
          <p:nvPr/>
        </p:nvSpPr>
        <p:spPr>
          <a:xfrm>
            <a:off x="698225" y="1178300"/>
            <a:ext cx="7250100" cy="3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</a:rPr>
              <a:t>Which of the following correctly outputs a student’s grade? (&gt;=80: O, 60-79: S, &lt;60: U)</a:t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316" name="Google Shape;316;p50"/>
          <p:cNvSpPr txBox="1"/>
          <p:nvPr/>
        </p:nvSpPr>
        <p:spPr>
          <a:xfrm>
            <a:off x="780125" y="2142025"/>
            <a:ext cx="73410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50"/>
          <p:cNvSpPr txBox="1"/>
          <p:nvPr/>
        </p:nvSpPr>
        <p:spPr>
          <a:xfrm>
            <a:off x="833000" y="2142025"/>
            <a:ext cx="22743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&gt;= 80)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printf("O");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 if (grade &gt;=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printf("S");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printf("U");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8" name="Google Shape;318;p50"/>
          <p:cNvSpPr txBox="1"/>
          <p:nvPr/>
        </p:nvSpPr>
        <p:spPr>
          <a:xfrm>
            <a:off x="3651100" y="2142025"/>
            <a:ext cx="22743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B.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&gt;= 80)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printf("O");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&gt;=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printf("S");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&lt;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printf("U");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9" name="Google Shape;319;p50"/>
          <p:cNvSpPr txBox="1"/>
          <p:nvPr/>
        </p:nvSpPr>
        <p:spPr>
          <a:xfrm>
            <a:off x="6334100" y="2142025"/>
            <a:ext cx="22743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C.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if (grade &lt;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printf("U");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 if (grade &gt;= 60)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printf("S");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else {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printf("O");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0" name="Google Shape;320;p50"/>
          <p:cNvSpPr/>
          <p:nvPr/>
        </p:nvSpPr>
        <p:spPr>
          <a:xfrm>
            <a:off x="859450" y="2194925"/>
            <a:ext cx="277800" cy="2643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</a:t>
            </a:r>
            <a:endParaRPr/>
          </a:p>
        </p:txBody>
      </p:sp>
      <p:sp>
        <p:nvSpPr>
          <p:cNvPr id="326" name="Google Shape;326;p51"/>
          <p:cNvSpPr txBox="1"/>
          <p:nvPr/>
        </p:nvSpPr>
        <p:spPr>
          <a:xfrm>
            <a:off x="698225" y="1178300"/>
            <a:ext cx="7250100" cy="3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for (int i = 0; i &lt; 10; i++)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printf("%i\n", i);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while (i &lt; 10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printf("%i\n", i);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i++;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Also do while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549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00"/>
              <a:buChar char="●"/>
            </a:pPr>
            <a:r>
              <a:rPr lang="en" sz="2900">
                <a:solidFill>
                  <a:srgbClr val="FFFFFF"/>
                </a:solidFill>
              </a:rPr>
              <a:t>Name</a:t>
            </a:r>
            <a:endParaRPr sz="2900">
              <a:solidFill>
                <a:srgbClr val="FFFFFF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00"/>
              <a:buChar char="●"/>
            </a:pPr>
            <a:r>
              <a:rPr lang="en" sz="2900">
                <a:solidFill>
                  <a:srgbClr val="FFFFFF"/>
                </a:solidFill>
              </a:rPr>
              <a:t>Year</a:t>
            </a:r>
            <a:endParaRPr sz="2900">
              <a:solidFill>
                <a:srgbClr val="FFFFFF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00"/>
              <a:buChar char="●"/>
            </a:pPr>
            <a:r>
              <a:rPr lang="en" sz="2900">
                <a:solidFill>
                  <a:srgbClr val="FFFFFF"/>
                </a:solidFill>
              </a:rPr>
              <a:t>Concentration (declared or likely or idk)</a:t>
            </a:r>
            <a:endParaRPr sz="2900">
              <a:solidFill>
                <a:srgbClr val="FFFFFF"/>
              </a:solidFill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900"/>
              <a:buChar char="●"/>
            </a:pPr>
            <a:r>
              <a:rPr lang="en" sz="2900">
                <a:solidFill>
                  <a:srgbClr val="FFFFFF"/>
                </a:solidFill>
              </a:rPr>
              <a:t>Where you’re from / living</a:t>
            </a:r>
            <a:endParaRPr sz="2900">
              <a:solidFill>
                <a:srgbClr val="FFFFFF"/>
              </a:solidFill>
            </a:endParaRPr>
          </a:p>
        </p:txBody>
      </p:sp>
      <p:pic>
        <p:nvPicPr>
          <p:cNvPr descr="Seal Sup GIFs | Tenor"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4700" y="1152475"/>
            <a:ext cx="2743325" cy="2992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 Practice</a:t>
            </a:r>
            <a:endParaRPr/>
          </a:p>
        </p:txBody>
      </p:sp>
      <p:sp>
        <p:nvSpPr>
          <p:cNvPr id="332" name="Google Shape;332;p52"/>
          <p:cNvSpPr txBox="1"/>
          <p:nvPr/>
        </p:nvSpPr>
        <p:spPr>
          <a:xfrm>
            <a:off x="698225" y="1178300"/>
            <a:ext cx="7250100" cy="3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Which of the following will have i = 10? Assume i is initialized to 0.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33" name="Google Shape;333;p52"/>
          <p:cNvSpPr txBox="1"/>
          <p:nvPr/>
        </p:nvSpPr>
        <p:spPr>
          <a:xfrm>
            <a:off x="833000" y="2142025"/>
            <a:ext cx="34644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for (int k = 0; k &lt;= 10; k++) 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i++;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4" name="Google Shape;334;p52"/>
          <p:cNvSpPr txBox="1"/>
          <p:nvPr/>
        </p:nvSpPr>
        <p:spPr>
          <a:xfrm>
            <a:off x="4460525" y="2142025"/>
            <a:ext cx="19497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while (i &lt; 10) 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i++;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5" name="Google Shape;335;p52"/>
          <p:cNvSpPr txBox="1"/>
          <p:nvPr/>
        </p:nvSpPr>
        <p:spPr>
          <a:xfrm>
            <a:off x="6486500" y="2142025"/>
            <a:ext cx="24981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do 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i++;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 while (i &lt; 10);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 Practice</a:t>
            </a:r>
            <a:endParaRPr/>
          </a:p>
        </p:txBody>
      </p:sp>
      <p:sp>
        <p:nvSpPr>
          <p:cNvPr id="341" name="Google Shape;341;p53"/>
          <p:cNvSpPr txBox="1"/>
          <p:nvPr/>
        </p:nvSpPr>
        <p:spPr>
          <a:xfrm>
            <a:off x="698225" y="1178300"/>
            <a:ext cx="7250100" cy="3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Which of the following will have i = 10? Assume i is initialized to 0.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42" name="Google Shape;342;p53"/>
          <p:cNvSpPr txBox="1"/>
          <p:nvPr/>
        </p:nvSpPr>
        <p:spPr>
          <a:xfrm>
            <a:off x="833000" y="2142025"/>
            <a:ext cx="34644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for (int k = 0; k &lt;= 10; k++) 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i++;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3" name="Google Shape;343;p53"/>
          <p:cNvSpPr txBox="1"/>
          <p:nvPr/>
        </p:nvSpPr>
        <p:spPr>
          <a:xfrm>
            <a:off x="4460525" y="2142025"/>
            <a:ext cx="19497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while (i &lt; 10) 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i++;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4" name="Google Shape;344;p53"/>
          <p:cNvSpPr txBox="1"/>
          <p:nvPr/>
        </p:nvSpPr>
        <p:spPr>
          <a:xfrm>
            <a:off x="6486500" y="2142025"/>
            <a:ext cx="24981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do 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i++;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 while (i &lt; 10);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5" name="Google Shape;345;p53"/>
          <p:cNvSpPr/>
          <p:nvPr/>
        </p:nvSpPr>
        <p:spPr>
          <a:xfrm>
            <a:off x="4460525" y="2218225"/>
            <a:ext cx="277800" cy="2643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53"/>
          <p:cNvSpPr/>
          <p:nvPr/>
        </p:nvSpPr>
        <p:spPr>
          <a:xfrm>
            <a:off x="6486500" y="2218225"/>
            <a:ext cx="277800" cy="2643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Loops Practice Problem</a:t>
            </a:r>
            <a:endParaRPr/>
          </a:p>
        </p:txBody>
      </p:sp>
      <p:sp>
        <p:nvSpPr>
          <p:cNvPr id="352" name="Google Shape;352;p54"/>
          <p:cNvSpPr txBox="1"/>
          <p:nvPr/>
        </p:nvSpPr>
        <p:spPr>
          <a:xfrm>
            <a:off x="698225" y="1178300"/>
            <a:ext cx="7250100" cy="3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Write a program sum.c that asks the user to provide ten integers as input and computes the sum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Family Guy - Single Loop Roller Coaster. GIF | Gfycat" id="353" name="Google Shape;35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725" y="2102350"/>
            <a:ext cx="4400550" cy="247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Truncating, Imprecision, Overflow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Truncating</a:t>
            </a:r>
            <a:endParaRPr/>
          </a:p>
        </p:txBody>
      </p:sp>
      <p:sp>
        <p:nvSpPr>
          <p:cNvPr id="364" name="Google Shape;364;p56"/>
          <p:cNvSpPr txBox="1"/>
          <p:nvPr>
            <p:ph idx="1" type="body"/>
          </p:nvPr>
        </p:nvSpPr>
        <p:spPr>
          <a:xfrm>
            <a:off x="2987575" y="1152475"/>
            <a:ext cx="553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5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Prompt user for x</a:t>
            </a:r>
            <a:endParaRPr sz="15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x = get_int("x: ");</a:t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5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Prompt user for y</a:t>
            </a:r>
            <a:endParaRPr sz="15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y = get_int("y: ");</a:t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5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Divide x by y</a:t>
            </a:r>
            <a:endParaRPr sz="15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float z = x / y;</a:t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5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Perform division</a:t>
            </a:r>
            <a:endParaRPr sz="15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printf("%f\n", z);</a:t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Truncating Practice</a:t>
            </a:r>
            <a:endParaRPr/>
          </a:p>
        </p:txBody>
      </p:sp>
      <p:sp>
        <p:nvSpPr>
          <p:cNvPr id="370" name="Google Shape;370;p57"/>
          <p:cNvSpPr txBox="1"/>
          <p:nvPr>
            <p:ph idx="1" type="body"/>
          </p:nvPr>
        </p:nvSpPr>
        <p:spPr>
          <a:xfrm>
            <a:off x="502450" y="1152475"/>
            <a:ext cx="83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Which of the following correctly gives the decimal value of x / y? </a:t>
            </a:r>
            <a:r>
              <a:rPr lang="en" sz="1500">
                <a:solidFill>
                  <a:srgbClr val="FFFFFF"/>
                </a:solidFill>
              </a:rPr>
              <a:t>Assume x = 1, y = 2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371" name="Google Shape;371;p57"/>
          <p:cNvSpPr txBox="1"/>
          <p:nvPr/>
        </p:nvSpPr>
        <p:spPr>
          <a:xfrm>
            <a:off x="1044550" y="2009800"/>
            <a:ext cx="3728700" cy="14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loat z = (float) x / (float) 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2" name="Google Shape;372;p57"/>
          <p:cNvSpPr txBox="1"/>
          <p:nvPr/>
        </p:nvSpPr>
        <p:spPr>
          <a:xfrm>
            <a:off x="5166200" y="2009800"/>
            <a:ext cx="3468000" cy="12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B.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float z = x / (float) 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3" name="Google Shape;373;p57"/>
          <p:cNvSpPr txBox="1"/>
          <p:nvPr/>
        </p:nvSpPr>
        <p:spPr>
          <a:xfrm>
            <a:off x="1044550" y="3305500"/>
            <a:ext cx="36363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C.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float z = (float) (x / y)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4" name="Google Shape;374;p57"/>
          <p:cNvSpPr txBox="1"/>
          <p:nvPr/>
        </p:nvSpPr>
        <p:spPr>
          <a:xfrm>
            <a:off x="5166200" y="3348400"/>
            <a:ext cx="3084600" cy="14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float z = (float) x / 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Truncating Practice</a:t>
            </a:r>
            <a:endParaRPr/>
          </a:p>
        </p:txBody>
      </p:sp>
      <p:sp>
        <p:nvSpPr>
          <p:cNvPr id="380" name="Google Shape;380;p58"/>
          <p:cNvSpPr txBox="1"/>
          <p:nvPr>
            <p:ph idx="1" type="body"/>
          </p:nvPr>
        </p:nvSpPr>
        <p:spPr>
          <a:xfrm>
            <a:off x="502450" y="1152475"/>
            <a:ext cx="83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Which of the following correctly gives the decimal value of x / y? Assume x = 1, y = 2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381" name="Google Shape;381;p58"/>
          <p:cNvSpPr txBox="1"/>
          <p:nvPr/>
        </p:nvSpPr>
        <p:spPr>
          <a:xfrm>
            <a:off x="1044550" y="2009800"/>
            <a:ext cx="3728700" cy="14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float z = (float) x / (float) 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2" name="Google Shape;382;p58"/>
          <p:cNvSpPr txBox="1"/>
          <p:nvPr/>
        </p:nvSpPr>
        <p:spPr>
          <a:xfrm>
            <a:off x="5166200" y="2009800"/>
            <a:ext cx="3468000" cy="12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B.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float z = x / (float) 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3" name="Google Shape;383;p58"/>
          <p:cNvSpPr txBox="1"/>
          <p:nvPr/>
        </p:nvSpPr>
        <p:spPr>
          <a:xfrm>
            <a:off x="1044550" y="3305500"/>
            <a:ext cx="36363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C.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float z = (float) (x / y)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4" name="Google Shape;384;p58"/>
          <p:cNvSpPr txBox="1"/>
          <p:nvPr/>
        </p:nvSpPr>
        <p:spPr>
          <a:xfrm>
            <a:off x="5166200" y="3348400"/>
            <a:ext cx="3084600" cy="14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D.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float z = (float) x / y</a:t>
            </a:r>
            <a:endParaRPr sz="16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5" name="Google Shape;385;p58"/>
          <p:cNvSpPr/>
          <p:nvPr/>
        </p:nvSpPr>
        <p:spPr>
          <a:xfrm>
            <a:off x="1044550" y="2086000"/>
            <a:ext cx="277800" cy="2643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58"/>
          <p:cNvSpPr/>
          <p:nvPr/>
        </p:nvSpPr>
        <p:spPr>
          <a:xfrm>
            <a:off x="5166200" y="2086000"/>
            <a:ext cx="277800" cy="2643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58"/>
          <p:cNvSpPr/>
          <p:nvPr/>
        </p:nvSpPr>
        <p:spPr>
          <a:xfrm>
            <a:off x="5166200" y="3418575"/>
            <a:ext cx="277800" cy="2643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Imprecision</a:t>
            </a:r>
            <a:endParaRPr/>
          </a:p>
        </p:txBody>
      </p:sp>
      <p:sp>
        <p:nvSpPr>
          <p:cNvPr id="393" name="Google Shape;393;p59"/>
          <p:cNvSpPr txBox="1"/>
          <p:nvPr>
            <p:ph idx="1" type="body"/>
          </p:nvPr>
        </p:nvSpPr>
        <p:spPr>
          <a:xfrm>
            <a:off x="311700" y="1152475"/>
            <a:ext cx="451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7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 // Prompt user for x</a:t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float x = get_float("x: ");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7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Prompt user for y</a:t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float y = get_float("y: ");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    // Perform division</a:t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printf("%.50f\n", x / y);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Imprecision</a:t>
            </a:r>
            <a:endParaRPr/>
          </a:p>
        </p:txBody>
      </p:sp>
      <p:sp>
        <p:nvSpPr>
          <p:cNvPr id="399" name="Google Shape;399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7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 // Prompt user for x</a:t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float x = get_float("x: ");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7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Prompt user for y</a:t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float y = get_float("y: ");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    // Perform division</a:t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printf("%.50f\n", x / y);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0" name="Google Shape;400;p60"/>
          <p:cNvSpPr/>
          <p:nvPr/>
        </p:nvSpPr>
        <p:spPr>
          <a:xfrm>
            <a:off x="3715488" y="293925"/>
            <a:ext cx="4839426" cy="3455136"/>
          </a:xfrm>
          <a:prstGeom prst="irregularSeal1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800" u="sng"/>
              <a:t>Watch out in cash.c</a:t>
            </a:r>
            <a:endParaRPr b="1" i="1" sz="2800" u="sng"/>
          </a:p>
        </p:txBody>
      </p:sp>
      <p:pic>
        <p:nvPicPr>
          <p:cNvPr descr="Watch Out, I'm Wild - Animal Gifs - gifs - funny animals - funny gifs" id="401" name="Google Shape;40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5638" y="2571750"/>
            <a:ext cx="38100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Overflow</a:t>
            </a:r>
            <a:endParaRPr/>
          </a:p>
        </p:txBody>
      </p:sp>
      <p:sp>
        <p:nvSpPr>
          <p:cNvPr id="407" name="Google Shape;407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7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Iteratively double i</a:t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i = 1;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while (true)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{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printf("%i\n", i);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sleep(1);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i *= 2;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1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Compiling in C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Data Types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Variables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Conditions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Loops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Truncating, Imprecision, Overflow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Design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Misc. (IDE, GitHub, C libraries, terminal commands)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Practice Problems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Lab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Overflow</a:t>
            </a:r>
            <a:endParaRPr/>
          </a:p>
        </p:txBody>
      </p:sp>
      <p:sp>
        <p:nvSpPr>
          <p:cNvPr id="413" name="Google Shape;413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7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Iteratively double i</a:t>
            </a:r>
            <a:endParaRPr sz="17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int i = 1;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while (true)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{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printf("%i\n", i);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sleep(1);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i *= 2;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7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4" name="Google Shape;414;p62"/>
          <p:cNvSpPr/>
          <p:nvPr/>
        </p:nvSpPr>
        <p:spPr>
          <a:xfrm>
            <a:off x="3662600" y="445025"/>
            <a:ext cx="4839426" cy="3455136"/>
          </a:xfrm>
          <a:prstGeom prst="irregularSeal1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800" u="sng"/>
              <a:t>Watch out in credit.c</a:t>
            </a:r>
            <a:endParaRPr b="1" i="1" sz="2800" u="sng"/>
          </a:p>
        </p:txBody>
      </p:sp>
      <p:pic>
        <p:nvPicPr>
          <p:cNvPr descr="Watch Out, I'm Wild - Animal Gifs - gifs - funny animals - funny gifs" id="415" name="Google Shape;415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5638" y="2571750"/>
            <a:ext cx="38100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PSET Grading:</a:t>
            </a:r>
            <a:endParaRPr/>
          </a:p>
        </p:txBody>
      </p:sp>
      <p:sp>
        <p:nvSpPr>
          <p:cNvPr id="421" name="Google Shape;421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Correctness</a:t>
            </a:r>
            <a:endParaRPr sz="3200">
              <a:solidFill>
                <a:srgbClr val="FFFFFF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Style</a:t>
            </a:r>
            <a:endParaRPr sz="3200">
              <a:solidFill>
                <a:srgbClr val="FFFFFF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Design</a:t>
            </a:r>
            <a:endParaRPr sz="3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427" name="Google Shape;427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Repetitive code</a:t>
            </a:r>
            <a:endParaRPr sz="3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printf(x);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rintf(x);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printf(x);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433" name="Google Shape;433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Repetitive code</a:t>
            </a:r>
            <a:endParaRPr sz="3200">
              <a:solidFill>
                <a:srgbClr val="FFFFFF"/>
              </a:solidFill>
            </a:endParaRPr>
          </a:p>
          <a:p>
            <a:pPr indent="-431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○"/>
            </a:pPr>
            <a:r>
              <a:rPr lang="en" sz="3200">
                <a:solidFill>
                  <a:srgbClr val="FFFFFF"/>
                </a:solidFill>
              </a:rPr>
              <a:t>Functions, loops</a:t>
            </a:r>
            <a:endParaRPr sz="3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" sz="2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or (int i = 0; i &lt; 3; i++) {</a:t>
            </a:r>
            <a:endParaRPr sz="2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printf(x);</a:t>
            </a:r>
            <a:endParaRPr sz="2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439" name="Google Shape;439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Repetitive code</a:t>
            </a:r>
            <a:endParaRPr sz="3200">
              <a:solidFill>
                <a:srgbClr val="FFFFFF"/>
              </a:solidFill>
            </a:endParaRPr>
          </a:p>
          <a:p>
            <a:pPr indent="-431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○"/>
            </a:pPr>
            <a:r>
              <a:rPr lang="en" sz="3200">
                <a:solidFill>
                  <a:srgbClr val="FFFFFF"/>
                </a:solidFill>
              </a:rPr>
              <a:t>Functions, loops</a:t>
            </a:r>
            <a:endParaRPr sz="3200">
              <a:solidFill>
                <a:srgbClr val="FFFFFF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Inefficient code (running times)</a:t>
            </a:r>
            <a:endParaRPr sz="3200">
              <a:solidFill>
                <a:srgbClr val="FFFFFF"/>
              </a:solidFill>
            </a:endParaRPr>
          </a:p>
          <a:p>
            <a:pPr indent="-431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○"/>
            </a:pPr>
            <a:r>
              <a:rPr lang="en" sz="3200">
                <a:solidFill>
                  <a:srgbClr val="FFFFFF"/>
                </a:solidFill>
              </a:rPr>
              <a:t>Data structures, algorithms</a:t>
            </a:r>
            <a:endParaRPr sz="3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445" name="Google Shape;445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Repetitive code</a:t>
            </a:r>
            <a:endParaRPr sz="3200">
              <a:solidFill>
                <a:srgbClr val="FFFFFF"/>
              </a:solidFill>
            </a:endParaRPr>
          </a:p>
          <a:p>
            <a:pPr indent="-431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○"/>
            </a:pPr>
            <a:r>
              <a:rPr lang="en" sz="3200">
                <a:solidFill>
                  <a:srgbClr val="FFFFFF"/>
                </a:solidFill>
              </a:rPr>
              <a:t>Functions, loops</a:t>
            </a:r>
            <a:endParaRPr sz="3200">
              <a:solidFill>
                <a:srgbClr val="FFFFFF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Inefficient code (running times)</a:t>
            </a:r>
            <a:endParaRPr sz="3200">
              <a:solidFill>
                <a:srgbClr val="FFFFFF"/>
              </a:solidFill>
            </a:endParaRPr>
          </a:p>
          <a:p>
            <a:pPr indent="-4318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○"/>
            </a:pPr>
            <a:r>
              <a:rPr lang="en" sz="3200">
                <a:solidFill>
                  <a:srgbClr val="FFFFFF"/>
                </a:solidFill>
              </a:rPr>
              <a:t>Data structures, algorithms</a:t>
            </a:r>
            <a:endParaRPr sz="3200">
              <a:solidFill>
                <a:srgbClr val="FFFFFF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Char char="●"/>
            </a:pPr>
            <a:r>
              <a:rPr lang="en" sz="3200">
                <a:solidFill>
                  <a:srgbClr val="FFFFFF"/>
                </a:solidFill>
              </a:rPr>
              <a:t>Simplifying expressions</a:t>
            </a:r>
            <a:endParaRPr sz="3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Practice</a:t>
            </a:r>
            <a:endParaRPr/>
          </a:p>
        </p:txBody>
      </p:sp>
      <p:sp>
        <p:nvSpPr>
          <p:cNvPr id="451" name="Google Shape;451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Identify improvements in design that could be made for the following code that prints variable </a:t>
            </a:r>
            <a:r>
              <a:rPr i="1" lang="en" sz="1600">
                <a:solidFill>
                  <a:srgbClr val="FFFFFF"/>
                </a:solidFill>
              </a:rPr>
              <a:t>x</a:t>
            </a:r>
            <a:r>
              <a:rPr lang="en" sz="1600">
                <a:solidFill>
                  <a:srgbClr val="FFFFFF"/>
                </a:solidFill>
              </a:rPr>
              <a:t> a certain number of times.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452" name="Google Shape;452;p68"/>
          <p:cNvSpPr txBox="1"/>
          <p:nvPr>
            <p:ph idx="1" type="body"/>
          </p:nvPr>
        </p:nvSpPr>
        <p:spPr>
          <a:xfrm>
            <a:off x="1802100" y="1866500"/>
            <a:ext cx="5539800" cy="28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bool times = get_bool("Enter true or false: ");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if (times == true)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else if (times == false)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4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Do nothing</a:t>
            </a:r>
            <a:endParaRPr sz="14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Practice</a:t>
            </a:r>
            <a:endParaRPr/>
          </a:p>
        </p:txBody>
      </p:sp>
      <p:sp>
        <p:nvSpPr>
          <p:cNvPr id="458" name="Google Shape;458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Identify improvements in design that could be made for the following code that prints variable </a:t>
            </a:r>
            <a:r>
              <a:rPr i="1" lang="en" sz="1600">
                <a:solidFill>
                  <a:srgbClr val="FFFFFF"/>
                </a:solidFill>
              </a:rPr>
              <a:t>x</a:t>
            </a:r>
            <a:r>
              <a:rPr lang="en" sz="1600">
                <a:solidFill>
                  <a:srgbClr val="FFFFFF"/>
                </a:solidFill>
              </a:rPr>
              <a:t> a certain number of times.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459" name="Google Shape;459;p69"/>
          <p:cNvSpPr txBox="1"/>
          <p:nvPr>
            <p:ph idx="1" type="body"/>
          </p:nvPr>
        </p:nvSpPr>
        <p:spPr>
          <a:xfrm>
            <a:off x="1802100" y="1866500"/>
            <a:ext cx="5539800" cy="28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bool times = get_bool("Enter true or false: ");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if (times == true)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else if (times == false)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4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Do nothing</a:t>
            </a:r>
            <a:endParaRPr sz="14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0" name="Google Shape;460;p69"/>
          <p:cNvSpPr/>
          <p:nvPr/>
        </p:nvSpPr>
        <p:spPr>
          <a:xfrm>
            <a:off x="2568250" y="2383650"/>
            <a:ext cx="1480800" cy="2643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Practice</a:t>
            </a:r>
            <a:endParaRPr/>
          </a:p>
        </p:txBody>
      </p:sp>
      <p:sp>
        <p:nvSpPr>
          <p:cNvPr id="466" name="Google Shape;466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Identify improvements in design that could be made for the following code that prints variable </a:t>
            </a:r>
            <a:r>
              <a:rPr i="1" lang="en" sz="1600">
                <a:solidFill>
                  <a:srgbClr val="FFFFFF"/>
                </a:solidFill>
              </a:rPr>
              <a:t>x</a:t>
            </a:r>
            <a:r>
              <a:rPr lang="en" sz="1600">
                <a:solidFill>
                  <a:srgbClr val="FFFFFF"/>
                </a:solidFill>
              </a:rPr>
              <a:t> a certain number of times.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467" name="Google Shape;467;p70"/>
          <p:cNvSpPr txBox="1"/>
          <p:nvPr>
            <p:ph idx="1" type="body"/>
          </p:nvPr>
        </p:nvSpPr>
        <p:spPr>
          <a:xfrm>
            <a:off x="1802100" y="1866500"/>
            <a:ext cx="5539800" cy="28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bool times = get_bool("Enter true or false: ");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if (times)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else if (times == false)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4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Do nothing</a:t>
            </a:r>
            <a:endParaRPr sz="14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8" name="Google Shape;468;p70"/>
          <p:cNvSpPr/>
          <p:nvPr/>
        </p:nvSpPr>
        <p:spPr>
          <a:xfrm>
            <a:off x="2568250" y="2383650"/>
            <a:ext cx="763800" cy="2643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Practice</a:t>
            </a:r>
            <a:endParaRPr/>
          </a:p>
        </p:txBody>
      </p:sp>
      <p:sp>
        <p:nvSpPr>
          <p:cNvPr id="474" name="Google Shape;474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Identify improvements in design that could be made for the following code that prints variable </a:t>
            </a:r>
            <a:r>
              <a:rPr i="1" lang="en" sz="1600">
                <a:solidFill>
                  <a:srgbClr val="FFFFFF"/>
                </a:solidFill>
              </a:rPr>
              <a:t>x</a:t>
            </a:r>
            <a:r>
              <a:rPr lang="en" sz="1600">
                <a:solidFill>
                  <a:srgbClr val="FFFFFF"/>
                </a:solidFill>
              </a:rPr>
              <a:t> a certain number of times.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475" name="Google Shape;475;p71"/>
          <p:cNvSpPr txBox="1"/>
          <p:nvPr>
            <p:ph idx="1" type="body"/>
          </p:nvPr>
        </p:nvSpPr>
        <p:spPr>
          <a:xfrm>
            <a:off x="1802100" y="1866500"/>
            <a:ext cx="5539800" cy="28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bool times = get_bool("Enter true or false: ");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if (times)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printf(x);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else if (times == false)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4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Do nothing</a:t>
            </a:r>
            <a:endParaRPr sz="14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6" name="Google Shape;476;p71"/>
          <p:cNvSpPr/>
          <p:nvPr/>
        </p:nvSpPr>
        <p:spPr>
          <a:xfrm>
            <a:off x="2621125" y="2571750"/>
            <a:ext cx="1094400" cy="7206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Compiling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Practice</a:t>
            </a:r>
            <a:endParaRPr/>
          </a:p>
        </p:txBody>
      </p:sp>
      <p:sp>
        <p:nvSpPr>
          <p:cNvPr id="482" name="Google Shape;482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Identify improvements in design that could be made for the following code that prints variable </a:t>
            </a:r>
            <a:r>
              <a:rPr i="1" lang="en" sz="1600">
                <a:solidFill>
                  <a:srgbClr val="FFFFFF"/>
                </a:solidFill>
              </a:rPr>
              <a:t>x</a:t>
            </a:r>
            <a:r>
              <a:rPr lang="en" sz="1600">
                <a:solidFill>
                  <a:srgbClr val="FFFFFF"/>
                </a:solidFill>
              </a:rPr>
              <a:t> a certain number of times.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483" name="Google Shape;483;p72"/>
          <p:cNvSpPr txBox="1"/>
          <p:nvPr>
            <p:ph idx="1" type="body"/>
          </p:nvPr>
        </p:nvSpPr>
        <p:spPr>
          <a:xfrm>
            <a:off x="1802100" y="1866500"/>
            <a:ext cx="5539800" cy="28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bool times = get_bool("Enter true or false: ");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if (times)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or (int i = 0; i &lt; 3; i++)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	   print(x);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else if (times == false)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4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Do nothing</a:t>
            </a:r>
            <a:endParaRPr sz="14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4" name="Google Shape;484;p72"/>
          <p:cNvSpPr/>
          <p:nvPr/>
        </p:nvSpPr>
        <p:spPr>
          <a:xfrm>
            <a:off x="2502125" y="2571750"/>
            <a:ext cx="3130500" cy="7206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Practice</a:t>
            </a:r>
            <a:endParaRPr/>
          </a:p>
        </p:txBody>
      </p:sp>
      <p:sp>
        <p:nvSpPr>
          <p:cNvPr id="490" name="Google Shape;490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Identify improvements in design that could be made for the following code that prints variable </a:t>
            </a:r>
            <a:r>
              <a:rPr i="1" lang="en" sz="1600">
                <a:solidFill>
                  <a:srgbClr val="FFFFFF"/>
                </a:solidFill>
              </a:rPr>
              <a:t>x</a:t>
            </a:r>
            <a:r>
              <a:rPr lang="en" sz="1600">
                <a:solidFill>
                  <a:srgbClr val="FFFFFF"/>
                </a:solidFill>
              </a:rPr>
              <a:t> a certain number of times.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491" name="Google Shape;491;p73"/>
          <p:cNvSpPr txBox="1"/>
          <p:nvPr>
            <p:ph idx="1" type="body"/>
          </p:nvPr>
        </p:nvSpPr>
        <p:spPr>
          <a:xfrm>
            <a:off x="1802100" y="1866500"/>
            <a:ext cx="5539800" cy="28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bool times = get_bool("Enter true or false: ");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if (times)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for (int i = 0; i &lt; 3; i++)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	   print(x);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else if (times == false)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4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Do nothing</a:t>
            </a:r>
            <a:endParaRPr sz="14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2" name="Google Shape;492;p73"/>
          <p:cNvSpPr/>
          <p:nvPr/>
        </p:nvSpPr>
        <p:spPr>
          <a:xfrm>
            <a:off x="2145125" y="3616325"/>
            <a:ext cx="2786700" cy="7206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Practice</a:t>
            </a:r>
            <a:endParaRPr/>
          </a:p>
        </p:txBody>
      </p:sp>
      <p:sp>
        <p:nvSpPr>
          <p:cNvPr id="498" name="Google Shape;498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Identify improvements in design that could be made for the following code that prints variable </a:t>
            </a:r>
            <a:r>
              <a:rPr i="1" lang="en" sz="1600">
                <a:solidFill>
                  <a:srgbClr val="FFFFFF"/>
                </a:solidFill>
              </a:rPr>
              <a:t>x</a:t>
            </a:r>
            <a:r>
              <a:rPr lang="en" sz="1600">
                <a:solidFill>
                  <a:srgbClr val="FFFFFF"/>
                </a:solidFill>
              </a:rPr>
              <a:t> a certain number of times.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499" name="Google Shape;499;p74"/>
          <p:cNvSpPr txBox="1"/>
          <p:nvPr>
            <p:ph idx="1" type="body"/>
          </p:nvPr>
        </p:nvSpPr>
        <p:spPr>
          <a:xfrm>
            <a:off x="1802100" y="1866500"/>
            <a:ext cx="5539800" cy="28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bool times = get_bool("Enter true or false: ");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if (times)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for (int i = 0; i &lt; 3; i++) {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	   print(x);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	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400">
                <a:solidFill>
                  <a:srgbClr val="93C47D"/>
                </a:solidFill>
                <a:latin typeface="Consolas"/>
                <a:ea typeface="Consolas"/>
                <a:cs typeface="Consolas"/>
                <a:sym typeface="Consolas"/>
              </a:rPr>
              <a:t>// else do not print x</a:t>
            </a:r>
            <a:endParaRPr sz="1400">
              <a:solidFill>
                <a:srgbClr val="93C47D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0" name="Google Shape;500;p74"/>
          <p:cNvSpPr/>
          <p:nvPr/>
        </p:nvSpPr>
        <p:spPr>
          <a:xfrm>
            <a:off x="2250925" y="3444425"/>
            <a:ext cx="2321100" cy="2712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7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Problems and Lab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Practice Problems</a:t>
            </a:r>
            <a:endParaRPr/>
          </a:p>
        </p:txBody>
      </p:sp>
      <p:sp>
        <p:nvSpPr>
          <p:cNvPr id="511" name="Google Shape;511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a program factor.c that asks the user for </a:t>
            </a:r>
            <a:r>
              <a:rPr lang="en">
                <a:solidFill>
                  <a:srgbClr val="FFFFFF"/>
                </a:solidFill>
              </a:rPr>
              <a:t>an integer </a:t>
            </a:r>
            <a:r>
              <a:rPr i="1" lang="en">
                <a:solidFill>
                  <a:srgbClr val="FFFFFF"/>
                </a:solidFill>
              </a:rPr>
              <a:t>n</a:t>
            </a:r>
            <a:r>
              <a:rPr lang="en">
                <a:solidFill>
                  <a:srgbClr val="FFFFFF"/>
                </a:solidFill>
              </a:rPr>
              <a:t> &gt; 1</a:t>
            </a:r>
            <a:r>
              <a:rPr lang="en">
                <a:solidFill>
                  <a:srgbClr val="FFFFFF"/>
                </a:solidFill>
              </a:rPr>
              <a:t> and outputs its smallest factor (excluding 1)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a program sign_grid.c that asks the user for an odd, positive integer </a:t>
            </a:r>
            <a:r>
              <a:rPr i="1" lang="en">
                <a:solidFill>
                  <a:srgbClr val="FFFFFF"/>
                </a:solidFill>
              </a:rPr>
              <a:t>n</a:t>
            </a:r>
            <a:r>
              <a:rPr lang="en">
                <a:solidFill>
                  <a:srgbClr val="FFFFFF"/>
                </a:solidFill>
              </a:rPr>
              <a:t> and outputs an </a:t>
            </a:r>
            <a:r>
              <a:rPr i="1" lang="en">
                <a:solidFill>
                  <a:srgbClr val="FFFFFF"/>
                </a:solidFill>
              </a:rPr>
              <a:t>n</a:t>
            </a:r>
            <a:r>
              <a:rPr lang="en">
                <a:solidFill>
                  <a:srgbClr val="FFFFFF"/>
                </a:solidFill>
              </a:rPr>
              <a:t> x </a:t>
            </a:r>
            <a:r>
              <a:rPr i="1" lang="en">
                <a:solidFill>
                  <a:srgbClr val="FFFFFF"/>
                </a:solidFill>
              </a:rPr>
              <a:t>n</a:t>
            </a:r>
            <a:r>
              <a:rPr lang="en">
                <a:solidFill>
                  <a:srgbClr val="FFFFFF"/>
                </a:solidFill>
              </a:rPr>
              <a:t> grid of alternating +’s and -’s, starting with + in the upper left corner (include a space between each + and -)</a:t>
            </a:r>
            <a:endParaRPr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lphaLcPeriod"/>
            </a:pPr>
            <a:r>
              <a:rPr lang="en">
                <a:solidFill>
                  <a:srgbClr val="FFFFFF"/>
                </a:solidFill>
              </a:rPr>
              <a:t>Example: inputting 5 results in an output of: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12" name="Google Shape;512;p76"/>
          <p:cNvSpPr txBox="1"/>
          <p:nvPr/>
        </p:nvSpPr>
        <p:spPr>
          <a:xfrm>
            <a:off x="4879050" y="3421450"/>
            <a:ext cx="2313900" cy="15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 - + - +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- + - + -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 - + - +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- + - + -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 - + - +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</a:t>
            </a:r>
            <a:endParaRPr/>
          </a:p>
        </p:txBody>
      </p:sp>
      <p:sp>
        <p:nvSpPr>
          <p:cNvPr id="518" name="Google Shape;518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https://cs50.harvard.edu/college/2020/fall/labs/1/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25 Gif images related to Programming - All htaccess" id="519" name="Google Shape;519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7000" y="1877575"/>
            <a:ext cx="3810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7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Misc. Resources and Topics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Resources</a:t>
            </a:r>
            <a:endParaRPr/>
          </a:p>
        </p:txBody>
      </p:sp>
      <p:sp>
        <p:nvSpPr>
          <p:cNvPr id="530" name="Google Shape;530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c</a:t>
            </a:r>
            <a:r>
              <a:rPr lang="en" sz="2800">
                <a:solidFill>
                  <a:srgbClr val="FFFFFF"/>
                </a:solidFill>
              </a:rPr>
              <a:t>heck50</a:t>
            </a:r>
            <a:endParaRPr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s</a:t>
            </a:r>
            <a:r>
              <a:rPr lang="en" sz="2800">
                <a:solidFill>
                  <a:srgbClr val="FFFFFF"/>
                </a:solidFill>
              </a:rPr>
              <a:t>tyle50</a:t>
            </a:r>
            <a:endParaRPr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>
                <a:solidFill>
                  <a:srgbClr val="FFFFFF"/>
                </a:solidFill>
              </a:rPr>
              <a:t>h</a:t>
            </a:r>
            <a:r>
              <a:rPr lang="en" sz="2800">
                <a:solidFill>
                  <a:srgbClr val="FFFFFF"/>
                </a:solidFill>
              </a:rPr>
              <a:t>elp50</a:t>
            </a:r>
            <a:endParaRPr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" sz="2800" u="sng">
                <a:solidFill>
                  <a:schemeClr val="hlink"/>
                </a:solidFill>
                <a:hlinkClick r:id="rId3"/>
              </a:rPr>
              <a:t>m</a:t>
            </a:r>
            <a:r>
              <a:rPr lang="en" sz="2800" u="sng">
                <a:solidFill>
                  <a:schemeClr val="hlink"/>
                </a:solidFill>
                <a:hlinkClick r:id="rId4"/>
              </a:rPr>
              <a:t>an.cs50.io</a:t>
            </a:r>
            <a:endParaRPr sz="28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Library vs. man.cs50.io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Library vs. man.cs50.io</a:t>
            </a:r>
            <a:endParaRPr/>
          </a:p>
        </p:txBody>
      </p:sp>
      <p:sp>
        <p:nvSpPr>
          <p:cNvPr id="541" name="Google Shape;541;p81"/>
          <p:cNvSpPr txBox="1"/>
          <p:nvPr>
            <p:ph idx="1" type="body"/>
          </p:nvPr>
        </p:nvSpPr>
        <p:spPr>
          <a:xfrm>
            <a:off x="311700" y="1152475"/>
            <a:ext cx="417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en" sz="2100">
                <a:solidFill>
                  <a:srgbClr val="FFFFFF"/>
                </a:solidFill>
              </a:rPr>
              <a:t>man.cs50.io has all + cs50.h</a:t>
            </a:r>
            <a:endParaRPr sz="2100">
              <a:solidFill>
                <a:srgbClr val="FFFFF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○"/>
            </a:pPr>
            <a:r>
              <a:rPr lang="en" sz="1700">
                <a:solidFill>
                  <a:srgbClr val="FFFFFF"/>
                </a:solidFill>
              </a:rPr>
              <a:t>cs50.h has user input syntax</a:t>
            </a:r>
            <a:endParaRPr sz="1700">
              <a:solidFill>
                <a:srgbClr val="FFFFFF"/>
              </a:solidFill>
            </a:endParaRPr>
          </a:p>
        </p:txBody>
      </p:sp>
      <p:pic>
        <p:nvPicPr>
          <p:cNvPr id="542" name="Google Shape;542;p81"/>
          <p:cNvPicPr preferRelativeResize="0"/>
          <p:nvPr/>
        </p:nvPicPr>
        <p:blipFill rotWithShape="1">
          <a:blip r:embed="rId3">
            <a:alphaModFix/>
          </a:blip>
          <a:srcRect b="22428" l="15760" r="67320" t="19132"/>
          <a:stretch/>
        </p:blipFill>
        <p:spPr>
          <a:xfrm>
            <a:off x="5018850" y="696796"/>
            <a:ext cx="3813454" cy="4041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Compiling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nsolas"/>
              <a:buChar char="●"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hello.c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6" name="Google Shape;96;p19"/>
          <p:cNvSpPr txBox="1"/>
          <p:nvPr/>
        </p:nvSpPr>
        <p:spPr>
          <a:xfrm>
            <a:off x="1579200" y="1798225"/>
            <a:ext cx="5985600" cy="26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world\n");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Library vs. man.cs50.io</a:t>
            </a:r>
            <a:endParaRPr/>
          </a:p>
        </p:txBody>
      </p:sp>
      <p:sp>
        <p:nvSpPr>
          <p:cNvPr id="548" name="Google Shape;548;p82"/>
          <p:cNvSpPr txBox="1"/>
          <p:nvPr>
            <p:ph idx="1" type="body"/>
          </p:nvPr>
        </p:nvSpPr>
        <p:spPr>
          <a:xfrm>
            <a:off x="311700" y="1152475"/>
            <a:ext cx="417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en" sz="2100">
                <a:solidFill>
                  <a:srgbClr val="FFFFFF"/>
                </a:solidFill>
              </a:rPr>
              <a:t>man.cs50.io has all + cs50.h</a:t>
            </a:r>
            <a:endParaRPr sz="2100">
              <a:solidFill>
                <a:srgbClr val="FFFFF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○"/>
            </a:pPr>
            <a:r>
              <a:rPr lang="en" sz="1700">
                <a:solidFill>
                  <a:srgbClr val="FFFFFF"/>
                </a:solidFill>
              </a:rPr>
              <a:t>cs50.h has user input syntax</a:t>
            </a:r>
            <a:endParaRPr sz="1700">
              <a:solidFill>
                <a:srgbClr val="FFFFFF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en" sz="2100">
                <a:solidFill>
                  <a:srgbClr val="FFFFFF"/>
                </a:solidFill>
              </a:rPr>
              <a:t>Getting user input without cs50.h?</a:t>
            </a:r>
            <a:endParaRPr sz="1700">
              <a:solidFill>
                <a:srgbClr val="FFFFFF"/>
              </a:solidFill>
            </a:endParaRPr>
          </a:p>
        </p:txBody>
      </p:sp>
      <p:pic>
        <p:nvPicPr>
          <p:cNvPr id="549" name="Google Shape;549;p82"/>
          <p:cNvPicPr preferRelativeResize="0"/>
          <p:nvPr/>
        </p:nvPicPr>
        <p:blipFill rotWithShape="1">
          <a:blip r:embed="rId3">
            <a:alphaModFix/>
          </a:blip>
          <a:srcRect b="22428" l="15760" r="67320" t="19132"/>
          <a:stretch/>
        </p:blipFill>
        <p:spPr>
          <a:xfrm>
            <a:off x="5018850" y="696796"/>
            <a:ext cx="3813454" cy="4041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Library vs. man.cs50.io</a:t>
            </a:r>
            <a:endParaRPr/>
          </a:p>
        </p:txBody>
      </p:sp>
      <p:sp>
        <p:nvSpPr>
          <p:cNvPr id="555" name="Google Shape;555;p83"/>
          <p:cNvSpPr txBox="1"/>
          <p:nvPr>
            <p:ph idx="1" type="body"/>
          </p:nvPr>
        </p:nvSpPr>
        <p:spPr>
          <a:xfrm>
            <a:off x="311700" y="1152475"/>
            <a:ext cx="417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en" sz="2100">
                <a:solidFill>
                  <a:srgbClr val="FFFFFF"/>
                </a:solidFill>
              </a:rPr>
              <a:t>man.cs50.io has all + cs50.h</a:t>
            </a:r>
            <a:endParaRPr sz="2100">
              <a:solidFill>
                <a:srgbClr val="FFFFF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○"/>
            </a:pPr>
            <a:r>
              <a:rPr lang="en" sz="1700">
                <a:solidFill>
                  <a:srgbClr val="FFFFFF"/>
                </a:solidFill>
              </a:rPr>
              <a:t>cs50.h has user input syntax</a:t>
            </a:r>
            <a:endParaRPr sz="1700">
              <a:solidFill>
                <a:srgbClr val="FFFFFF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Char char="●"/>
            </a:pPr>
            <a:r>
              <a:rPr lang="en" sz="2100">
                <a:solidFill>
                  <a:srgbClr val="FFFFFF"/>
                </a:solidFill>
              </a:rPr>
              <a:t>Getting user input without cs50.h</a:t>
            </a:r>
            <a:endParaRPr sz="2100">
              <a:solidFill>
                <a:srgbClr val="FFFFFF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○"/>
            </a:pPr>
            <a:r>
              <a:rPr lang="en" sz="1700">
                <a:solidFill>
                  <a:srgbClr val="FFFFFF"/>
                </a:solidFill>
              </a:rPr>
              <a:t>scanf()</a:t>
            </a:r>
            <a:endParaRPr sz="1700">
              <a:solidFill>
                <a:srgbClr val="FFFFFF"/>
              </a:solidFill>
            </a:endParaRPr>
          </a:p>
        </p:txBody>
      </p:sp>
      <p:pic>
        <p:nvPicPr>
          <p:cNvPr id="556" name="Google Shape;556;p83"/>
          <p:cNvPicPr preferRelativeResize="0"/>
          <p:nvPr/>
        </p:nvPicPr>
        <p:blipFill rotWithShape="1">
          <a:blip r:embed="rId3">
            <a:alphaModFix/>
          </a:blip>
          <a:srcRect b="22428" l="15760" r="67320" t="19132"/>
          <a:stretch/>
        </p:blipFill>
        <p:spPr>
          <a:xfrm>
            <a:off x="5018850" y="696796"/>
            <a:ext cx="3813454" cy="40416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83"/>
          <p:cNvPicPr preferRelativeResize="0"/>
          <p:nvPr/>
        </p:nvPicPr>
        <p:blipFill rotWithShape="1">
          <a:blip r:embed="rId4">
            <a:alphaModFix/>
          </a:blip>
          <a:srcRect b="49873" l="16484" r="73104" t="32245"/>
          <a:stretch/>
        </p:blipFill>
        <p:spPr>
          <a:xfrm>
            <a:off x="938800" y="3107250"/>
            <a:ext cx="3236851" cy="1705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Terminal Commands</a:t>
            </a:r>
            <a:endParaRPr/>
          </a:p>
        </p:txBody>
      </p:sp>
      <p:sp>
        <p:nvSpPr>
          <p:cNvPr id="563" name="Google Shape;563;p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l</a:t>
            </a:r>
            <a:r>
              <a:rPr lang="en" sz="2400">
                <a:solidFill>
                  <a:srgbClr val="FFFFFF"/>
                </a:solidFill>
              </a:rPr>
              <a:t>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c</a:t>
            </a:r>
            <a:r>
              <a:rPr lang="en" sz="2400">
                <a:solidFill>
                  <a:srgbClr val="FFFFFF"/>
                </a:solidFill>
              </a:rPr>
              <a:t>d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m</a:t>
            </a:r>
            <a:r>
              <a:rPr lang="en" sz="2400">
                <a:solidFill>
                  <a:srgbClr val="FFFFFF"/>
                </a:solidFill>
              </a:rPr>
              <a:t>kdir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Everything else: search up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569" name="Google Shape;569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Previous Years: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575" name="Google Shape;575;p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Previous Years: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code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581" name="Google Shape;581;p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Previous Years: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code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Save, compile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587" name="Google Shape;587;p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Previous Years: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code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Save, compile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submit50 &lt;path&gt;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593" name="Google Shape;593;p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Previous Years: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code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Save, compile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submit50 &lt;path&gt;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Code uploaded to your GitHub under me50/&lt;username&gt;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599" name="Google Shape;599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This year</a:t>
            </a:r>
            <a:r>
              <a:rPr lang="en">
                <a:solidFill>
                  <a:srgbClr val="FFFFFF"/>
                </a:solidFill>
              </a:rPr>
              <a:t>: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code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Save, compile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605" name="Google Shape;605;p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This year: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code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Save, compile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Download to your computer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Compiling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nsolas"/>
              <a:buChar char="●"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/$ ______?______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3" name="Google Shape;103;p20"/>
          <p:cNvSpPr txBox="1"/>
          <p:nvPr/>
        </p:nvSpPr>
        <p:spPr>
          <a:xfrm>
            <a:off x="1579200" y="1798225"/>
            <a:ext cx="5985600" cy="26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world\n");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611" name="Google Shape;611;p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This year: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code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Save, compile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Download to your computer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Upload to gradescope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617" name="Google Shape;617;p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This year: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code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Save, compile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Download to your computer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Upload to gradescope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To upload to your github, need to make a folder, set it to a new repository in your GitHub, and push &lt;- </a:t>
            </a:r>
            <a:r>
              <a:rPr i="1" lang="en" u="sng">
                <a:solidFill>
                  <a:srgbClr val="FFFFFF"/>
                </a:solidFill>
              </a:rPr>
              <a:t>Totally optional, for your own exploration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 and GitHub</a:t>
            </a:r>
            <a:endParaRPr/>
          </a:p>
        </p:txBody>
      </p:sp>
      <p:sp>
        <p:nvSpPr>
          <p:cNvPr id="623" name="Google Shape;623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This year: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Write code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Save, compile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Download to your computer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Upload to gradescope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To upload to your github, need to make a folder, sync it to a new repository in your GitHub, and push &lt;- </a:t>
            </a:r>
            <a:r>
              <a:rPr i="1" lang="en" u="sng">
                <a:solidFill>
                  <a:srgbClr val="FFFFFF"/>
                </a:solidFill>
              </a:rPr>
              <a:t>Totally optional, for your own exploration</a:t>
            </a:r>
            <a:endParaRPr i="1" u="sng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Brief </a:t>
            </a:r>
            <a:r>
              <a:rPr lang="en">
                <a:solidFill>
                  <a:srgbClr val="FFFFFF"/>
                </a:solidFill>
              </a:rPr>
              <a:t>guide: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https://docs.github.com/en/github/importing-your-projects-to-github/adding-an-existing-project-to-github-using-the-command-line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Compiling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onsolas"/>
              <a:buChar char="●"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/$ </a:t>
            </a: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make </a:t>
            </a: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1579200" y="1798225"/>
            <a:ext cx="5985600" cy="26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world\n");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